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3"/>
  </p:sldMasterIdLst>
  <p:notesMasterIdLst>
    <p:notesMasterId r:id="rId16"/>
  </p:notesMasterIdLst>
  <p:handoutMasterIdLst>
    <p:handoutMasterId r:id="rId17"/>
  </p:handoutMasterIdLst>
  <p:sldIdLst>
    <p:sldId id="427" r:id="rId4"/>
    <p:sldId id="438" r:id="rId5"/>
    <p:sldId id="439" r:id="rId6"/>
    <p:sldId id="440" r:id="rId7"/>
    <p:sldId id="441" r:id="rId8"/>
    <p:sldId id="443" r:id="rId9"/>
    <p:sldId id="442" r:id="rId10"/>
    <p:sldId id="434" r:id="rId11"/>
    <p:sldId id="435" r:id="rId12"/>
    <p:sldId id="433" r:id="rId13"/>
    <p:sldId id="437" r:id="rId14"/>
    <p:sldId id="444" r:id="rId15"/>
  </p:sldIdLst>
  <p:sldSz cx="12192000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600" kern="1200">
        <a:solidFill>
          <a:srgbClr val="120C80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CE9094C-DC18-7172-F32E-C0C314541269}" name="Cláudio Ângelo Gonçalves Gomes" initials="CG" userId="S::au602135@uni.au.dk::88ad1fd7-93d7-440b-80bb-a69b506dfa8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C80"/>
    <a:srgbClr val="00376F"/>
    <a:srgbClr val="91100E"/>
    <a:srgbClr val="5E676E"/>
    <a:srgbClr val="C91330"/>
    <a:srgbClr val="FFE79D"/>
    <a:srgbClr val="ED6A50"/>
    <a:srgbClr val="F9E300"/>
    <a:srgbClr val="E3FF00"/>
    <a:srgbClr val="4F6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8824" autoAdjust="0"/>
  </p:normalViewPr>
  <p:slideViewPr>
    <p:cSldViewPr snapToGrid="0">
      <p:cViewPr varScale="1">
        <p:scale>
          <a:sx n="125" d="100"/>
          <a:sy n="125" d="100"/>
        </p:scale>
        <p:origin x="1590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94DDB95-9110-49C7-9D00-DE752580CD7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E93738F-46BC-4330-B613-4C94BEDEF2A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F796A944-C12F-4BF4-A69A-0C008A8C285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5CCFA6AD-3184-4D20-ADD5-106C66D5944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01DF58F-2A57-452A-958D-23C67E78F907}" type="slidenum">
              <a:rPr lang="de-DE" altLang="en-US"/>
              <a:pPr>
                <a:defRPr/>
              </a:pPr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7DDC6B2-BAE9-4F15-BA17-0988F2AC4C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72D93E0-79D8-4A1A-94C8-E2FAFFFE15E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4BA1F97-1BE7-4EFA-9D91-E765E6F6BC0D}" type="datetimeFigureOut">
              <a:rPr lang="en-US"/>
              <a:pPr>
                <a:defRPr/>
              </a:pPr>
              <a:t>10/5/2023</a:t>
            </a:fld>
            <a:endParaRPr lang="en-US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C0472C7B-0169-4D84-989F-CCC06BAE6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B7BFA9F0-B57E-48A0-8F1A-E7AD8BE8E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6AC7A05-627B-407F-AB8B-2DEA46ACF37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4335BE4-0B65-4095-A55D-040C4721E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3AB06A50-7B57-4553-B2BC-E857236DEF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830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61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548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408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B06A50-7B57-4553-B2BC-E857236DEF86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68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4F8991D-8E07-4CE6-801D-D42CAD1C25D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90534" y="63658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5E676E"/>
                </a:solidFill>
              </a:rPr>
              <a:t>© 2023 FMI Modelica Association Project | www.fmi-standard.org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01539" y="3448808"/>
            <a:ext cx="9755716" cy="511442"/>
          </a:xfrm>
        </p:spPr>
        <p:txBody>
          <a:bodyPr bIns="43200">
            <a:spAutoFit/>
          </a:bodyPr>
          <a:lstStyle>
            <a:lvl1pPr algn="ctr">
              <a:defRPr lang="de-DE" sz="3200" b="1" dirty="0">
                <a:solidFill>
                  <a:srgbClr val="C00000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01539" y="4760007"/>
            <a:ext cx="9755716" cy="1256510"/>
          </a:xfrm>
        </p:spPr>
        <p:txBody>
          <a:bodyPr/>
          <a:lstStyle>
            <a:lvl1pPr>
              <a:lnSpc>
                <a:spcPct val="95000"/>
              </a:lnSpc>
              <a:spcAft>
                <a:spcPct val="0"/>
              </a:spcAft>
              <a:defRPr lang="de-DE" sz="1800" kern="1200" baseline="0" dirty="0">
                <a:solidFill>
                  <a:srgbClr val="5E676E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886034-1211-45CD-971F-790844FF58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857" y="784058"/>
            <a:ext cx="4831080" cy="17007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67A0470-3E52-49B6-AC24-42ABC47AC5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104" y="6234354"/>
            <a:ext cx="1075060" cy="5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24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4119" y="1461331"/>
            <a:ext cx="11003744" cy="476000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FR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32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3392" y="1497013"/>
            <a:ext cx="5371008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1" y="1497013"/>
            <a:ext cx="5467351" cy="4513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0140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69913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64656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fr-F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692971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4A481C86-0EB0-4659-8599-FB1BED336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0184" y="703263"/>
            <a:ext cx="1104053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Page master title</a:t>
            </a:r>
          </a:p>
        </p:txBody>
      </p:sp>
      <p:sp>
        <p:nvSpPr>
          <p:cNvPr id="1027" name="Rectangle 5">
            <a:extLst>
              <a:ext uri="{FF2B5EF4-FFF2-40B4-BE49-F238E27FC236}">
                <a16:creationId xmlns:a16="http://schemas.microsoft.com/office/drawing/2014/main" id="{3F7AA6AE-173C-471C-B562-46C348AA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0184" y="1470819"/>
            <a:ext cx="11040533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 dirty="0"/>
              <a:t>Mastertextformat bearbeiten</a:t>
            </a:r>
          </a:p>
          <a:p>
            <a:pPr lvl="1"/>
            <a:r>
              <a:rPr lang="de-DE" altLang="en-US" dirty="0"/>
              <a:t>Zweite Ebene</a:t>
            </a:r>
          </a:p>
          <a:p>
            <a:pPr lvl="2"/>
            <a:r>
              <a:rPr lang="de-DE" altLang="en-US" dirty="0"/>
              <a:t>Dritte Ebene</a:t>
            </a:r>
          </a:p>
          <a:p>
            <a:pPr lvl="3"/>
            <a:r>
              <a:rPr lang="de-DE" altLang="en-US" dirty="0"/>
              <a:t>Vierte Ebene</a:t>
            </a:r>
          </a:p>
          <a:p>
            <a:pPr lvl="4"/>
            <a:r>
              <a:rPr lang="de-DE" altLang="en-US" dirty="0"/>
              <a:t>Fünfte Ebene</a:t>
            </a:r>
            <a:endParaRPr lang="en-US" altLang="en-US" dirty="0"/>
          </a:p>
        </p:txBody>
      </p:sp>
      <p:sp>
        <p:nvSpPr>
          <p:cNvPr id="1029" name="Rectangle 7">
            <a:extLst>
              <a:ext uri="{FF2B5EF4-FFF2-40B4-BE49-F238E27FC236}">
                <a16:creationId xmlns:a16="http://schemas.microsoft.com/office/drawing/2014/main" id="{803EADC3-11C7-4216-8817-8EA214D7F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2234" y="6391275"/>
            <a:ext cx="3810931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dirty="0">
                <a:solidFill>
                  <a:srgbClr val="C00000"/>
                </a:solidFill>
              </a:rPr>
              <a:t>© 2023 FMI Modelica Association Project | www.fmi-standard.org</a:t>
            </a:r>
          </a:p>
        </p:txBody>
      </p:sp>
      <p:sp>
        <p:nvSpPr>
          <p:cNvPr id="1030" name="Rectangle 8">
            <a:extLst>
              <a:ext uri="{FF2B5EF4-FFF2-40B4-BE49-F238E27FC236}">
                <a16:creationId xmlns:a16="http://schemas.microsoft.com/office/drawing/2014/main" id="{2C3C27CE-FEF9-4C65-AC15-1FD889E5B5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288105" y="6391275"/>
            <a:ext cx="385313" cy="24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36000" bIns="46800">
            <a:spAutoFit/>
          </a:bodyPr>
          <a:lstStyle>
            <a:lvl1pPr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rgbClr val="120C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fld id="{60E12587-5785-4F82-9271-E67CE8CC889B}" type="slidenum">
              <a:rPr lang="de-DE" altLang="en-US" sz="1000" smtClean="0">
                <a:solidFill>
                  <a:srgbClr val="C00000"/>
                </a:solidFill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de-DE" altLang="en-US" sz="1000" dirty="0">
              <a:solidFill>
                <a:srgbClr val="C00000"/>
              </a:solidFill>
            </a:endParaRPr>
          </a:p>
        </p:txBody>
      </p:sp>
      <p:cxnSp>
        <p:nvCxnSpPr>
          <p:cNvPr id="2" name="Gerade Verbindung 17">
            <a:extLst>
              <a:ext uri="{FF2B5EF4-FFF2-40B4-BE49-F238E27FC236}">
                <a16:creationId xmlns:a16="http://schemas.microsoft.com/office/drawing/2014/main" id="{A54CB9AE-F6C2-4360-A3A1-E1284117E8CE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8" y="6342063"/>
            <a:ext cx="110257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32" name="Gerade Verbindung 25">
            <a:extLst>
              <a:ext uri="{FF2B5EF4-FFF2-40B4-BE49-F238E27FC236}">
                <a16:creationId xmlns:a16="http://schemas.microsoft.com/office/drawing/2014/main" id="{03FE9DB0-6C5D-4F81-8FD9-76F0388817E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624417" y="595313"/>
            <a:ext cx="9514416" cy="0"/>
          </a:xfrm>
          <a:prstGeom prst="line">
            <a:avLst/>
          </a:prstGeom>
          <a:noFill/>
          <a:ln w="25400" algn="ctr">
            <a:solidFill>
              <a:srgbClr val="C913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6791679E-0829-41EF-8E10-9F455B579B8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360" y="168844"/>
            <a:ext cx="1276774" cy="4494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73" r:id="rId1"/>
    <p:sldLayoutId id="2147485368" r:id="rId2"/>
    <p:sldLayoutId id="2147485369" r:id="rId3"/>
    <p:sldLayoutId id="2147485370" r:id="rId4"/>
    <p:sldLayoutId id="2147485371" r:id="rId5"/>
    <p:sldLayoutId id="2147485372" r:id="rId6"/>
  </p:sldLayoutIdLst>
  <p:transition/>
  <p:hf sldNum="0" hdr="0" dt="0"/>
  <p:txStyles>
    <p:titleStyle>
      <a:lvl1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rgbClr val="5E676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2pPr>
      <a:lvl3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3pPr>
      <a:lvl4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4pPr>
      <a:lvl5pPr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5pPr>
      <a:lvl6pPr marL="4572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6pPr>
      <a:lvl7pPr marL="9144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7pPr>
      <a:lvl8pPr marL="13716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8pPr>
      <a:lvl9pPr marL="1828800" algn="l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30000"/>
        </a:spcAft>
        <a:buSzPct val="75000"/>
        <a:defRPr sz="2000">
          <a:solidFill>
            <a:srgbClr val="5E676E"/>
          </a:solidFill>
          <a:latin typeface="+mn-lt"/>
          <a:ea typeface="+mn-ea"/>
          <a:cs typeface="+mn-cs"/>
        </a:defRPr>
      </a:lvl1pPr>
      <a:lvl2pPr marL="265113" indent="-263525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100000"/>
        <a:buFont typeface="Wingdings" panose="05000000000000000000" pitchFamily="2" charset="2"/>
        <a:buChar char="§"/>
        <a:defRPr>
          <a:solidFill>
            <a:srgbClr val="5E676E"/>
          </a:solidFill>
          <a:latin typeface="+mn-lt"/>
        </a:defRPr>
      </a:lvl2pPr>
      <a:lvl3pPr marL="536575" indent="-265113" algn="l" rtl="0" eaLnBrk="1" fontAlgn="base" hangingPunct="1">
        <a:spcBef>
          <a:spcPct val="0"/>
        </a:spcBef>
        <a:spcAft>
          <a:spcPct val="30000"/>
        </a:spcAft>
        <a:buClr>
          <a:srgbClr val="120C80"/>
        </a:buClr>
        <a:buSzPct val="90000"/>
        <a:buFont typeface="Wingdings" panose="05000000000000000000" pitchFamily="2" charset="2"/>
        <a:buChar char="§"/>
        <a:defRPr sz="1800">
          <a:solidFill>
            <a:srgbClr val="5E676E"/>
          </a:solidFill>
          <a:latin typeface="+mn-lt"/>
        </a:defRPr>
      </a:lvl3pPr>
      <a:lvl4pPr marL="803275" indent="-265113" algn="l" defTabSz="896938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85000"/>
        <a:buFont typeface="Wingdings" panose="05000000000000000000" pitchFamily="2" charset="2"/>
        <a:buChar char="§"/>
        <a:defRPr sz="1600">
          <a:solidFill>
            <a:srgbClr val="5E676E"/>
          </a:solidFill>
          <a:latin typeface="+mn-lt"/>
        </a:defRPr>
      </a:lvl4pPr>
      <a:lvl5pPr marL="982663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600">
          <a:solidFill>
            <a:srgbClr val="5E676E"/>
          </a:solidFill>
          <a:latin typeface="+mn-lt"/>
        </a:defRPr>
      </a:lvl5pPr>
      <a:lvl6pPr marL="15335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6pPr>
      <a:lvl7pPr marL="19907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7pPr>
      <a:lvl8pPr marL="24479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8pPr>
      <a:lvl9pPr marL="2905125" indent="-177800" algn="l" rtl="0" eaLnBrk="1" fontAlgn="base" hangingPunct="1">
        <a:spcBef>
          <a:spcPct val="0"/>
        </a:spcBef>
        <a:spcAft>
          <a:spcPct val="30000"/>
        </a:spcAft>
        <a:buClr>
          <a:schemeClr val="bg2"/>
        </a:buClr>
        <a:buSzPct val="75000"/>
        <a:buChar char="-"/>
        <a:defRPr sz="14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odelica/fmi-beginners-tutorial-2023/tree/main" TargetMode="Externa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555/3427510.34275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urizio.palmieri@ing.unipi.it" TargetMode="External"/><Relationship Id="rId2" Type="http://schemas.openxmlformats.org/officeDocument/2006/relationships/hyperlink" Target="mailto:cinzia.bernardeschi@unipi.i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laudio.gomes@ece.au.d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430165-842A-5F14-A591-01F55A119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FMI Applications </a:t>
            </a:r>
          </a:p>
          <a:p>
            <a:r>
              <a:rPr lang="en-US" sz="4000" b="1" dirty="0"/>
              <a:t>  and Its Role in Digital Twins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1C8FE56-2E01-097C-45C4-D3BC2A5AD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6F665E4-16E4-89B7-F29E-C5589A9A5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800" y="984043"/>
            <a:ext cx="2349917" cy="9605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B8BF98-CDEA-294F-5A40-BA21B6EEF1E0}"/>
              </a:ext>
            </a:extLst>
          </p:cNvPr>
          <p:cNvSpPr txBox="1"/>
          <p:nvPr/>
        </p:nvSpPr>
        <p:spPr>
          <a:xfrm>
            <a:off x="664119" y="3151000"/>
            <a:ext cx="48234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Presenters:</a:t>
            </a:r>
          </a:p>
          <a:p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Cinzia Bernardeschi, University of Pisa</a:t>
            </a: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Maurizio Palmieri, University of Pisa</a:t>
            </a:r>
          </a:p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Claudio Gomes, Aarhus University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91A8C-B997-C22E-3072-39C605B73BD1}"/>
              </a:ext>
            </a:extLst>
          </p:cNvPr>
          <p:cNvSpPr txBox="1"/>
          <p:nvPr/>
        </p:nvSpPr>
        <p:spPr>
          <a:xfrm>
            <a:off x="6837257" y="4464569"/>
            <a:ext cx="482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</a:rPr>
              <a:t>Online Materials: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6468FD-CC0D-E690-2B25-B9AD70686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7956" y="2506980"/>
            <a:ext cx="2488371" cy="2488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374ED7-37BC-CF14-19AD-109D8F85F307}"/>
              </a:ext>
            </a:extLst>
          </p:cNvPr>
          <p:cNvSpPr txBox="1"/>
          <p:nvPr/>
        </p:nvSpPr>
        <p:spPr>
          <a:xfrm>
            <a:off x="6837257" y="4833901"/>
            <a:ext cx="4823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E676E"/>
                </a:solidFill>
                <a:latin typeface="+mn-lt"/>
                <a:cs typeface="+mn-cs"/>
                <a:hlinkClick r:id="rId5"/>
              </a:rPr>
              <a:t>https://github.com/modelica/fmi-beginners-tutorial-2023/tree/main</a:t>
            </a:r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  <a:p>
            <a:endParaRPr lang="en-US" sz="1800" dirty="0">
              <a:solidFill>
                <a:srgbClr val="5E676E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6352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6222C01-890E-4E7C-86FB-8A6023CD8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18" y="2170497"/>
            <a:ext cx="3612607" cy="738944"/>
          </a:xfrm>
        </p:spPr>
        <p:txBody>
          <a:bodyPr/>
          <a:lstStyle/>
          <a:p>
            <a:r>
              <a:rPr lang="en-US" dirty="0"/>
              <a:t>Leverage design time models at deployment time.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314039-6624-BFB8-4D14-441DD0060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of FMI in DTs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0E11AB-3C12-AEF6-9D13-2258CD1B0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04803" y="1451710"/>
            <a:ext cx="3128744" cy="2176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4BD628B-7732-BA91-6764-CC74CE2388CC}"/>
              </a:ext>
            </a:extLst>
          </p:cNvPr>
          <p:cNvSpPr/>
          <p:nvPr/>
        </p:nvSpPr>
        <p:spPr>
          <a:xfrm>
            <a:off x="4436704" y="5175700"/>
            <a:ext cx="2664795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331D62E-8F16-F85C-194E-1AF8674D22E3}"/>
              </a:ext>
            </a:extLst>
          </p:cNvPr>
          <p:cNvSpPr/>
          <p:nvPr/>
        </p:nvSpPr>
        <p:spPr>
          <a:xfrm>
            <a:off x="7478285" y="5192724"/>
            <a:ext cx="2768941" cy="777449"/>
          </a:xfrm>
          <a:prstGeom prst="rightArrow">
            <a:avLst/>
          </a:prstGeom>
          <a:solidFill>
            <a:sysClr val="window" lastClr="FFFFFF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92CAD-EBD8-5DD3-FC60-DD297C3611EA}"/>
              </a:ext>
            </a:extLst>
          </p:cNvPr>
          <p:cNvSpPr/>
          <p:nvPr/>
        </p:nvSpPr>
        <p:spPr>
          <a:xfrm>
            <a:off x="4404803" y="1716864"/>
            <a:ext cx="1324763" cy="2096835"/>
          </a:xfrm>
          <a:prstGeom prst="rect">
            <a:avLst/>
          </a:prstGeom>
          <a:solidFill>
            <a:srgbClr val="B4C7E7">
              <a:alpha val="4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F4BF245B-313D-39ED-64A7-60201B53EA13}"/>
              </a:ext>
            </a:extLst>
          </p:cNvPr>
          <p:cNvSpPr/>
          <p:nvPr/>
        </p:nvSpPr>
        <p:spPr>
          <a:xfrm rot="10800000" flipH="1">
            <a:off x="4797244" y="3788694"/>
            <a:ext cx="4104456" cy="1421052"/>
          </a:xfrm>
          <a:prstGeom prst="curvedDown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E296F-3635-CC89-D08F-4F6D5F3F3B55}"/>
              </a:ext>
            </a:extLst>
          </p:cNvPr>
          <p:cNvSpPr/>
          <p:nvPr/>
        </p:nvSpPr>
        <p:spPr>
          <a:xfrm>
            <a:off x="7956895" y="1669709"/>
            <a:ext cx="1376548" cy="77745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 Twin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CC3594-56F2-DE9F-F212-187CEEEA8799}"/>
              </a:ext>
            </a:extLst>
          </p:cNvPr>
          <p:cNvSpPr/>
          <p:nvPr/>
        </p:nvSpPr>
        <p:spPr>
          <a:xfrm>
            <a:off x="7956895" y="2991816"/>
            <a:ext cx="1376548" cy="777450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Digital Twin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316868-9D99-0930-3A09-FE135F49D416}"/>
              </a:ext>
            </a:extLst>
          </p:cNvPr>
          <p:cNvCxnSpPr>
            <a:cxnSpLocks/>
          </p:cNvCxnSpPr>
          <p:nvPr/>
        </p:nvCxnSpPr>
        <p:spPr>
          <a:xfrm>
            <a:off x="9045715" y="2447159"/>
            <a:ext cx="0" cy="609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9BB919-1EDF-8F15-B36D-EED15C4FA3CF}"/>
              </a:ext>
            </a:extLst>
          </p:cNvPr>
          <p:cNvCxnSpPr>
            <a:cxnSpLocks/>
          </p:cNvCxnSpPr>
          <p:nvPr/>
        </p:nvCxnSpPr>
        <p:spPr>
          <a:xfrm flipV="1">
            <a:off x="8253627" y="2447159"/>
            <a:ext cx="0" cy="54465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9288A60-89D3-3207-0336-B54A9F8B4F60}"/>
              </a:ext>
            </a:extLst>
          </p:cNvPr>
          <p:cNvSpPr txBox="1">
            <a:spLocks/>
          </p:cNvSpPr>
          <p:nvPr/>
        </p:nvSpPr>
        <p:spPr bwMode="auto">
          <a:xfrm>
            <a:off x="664118" y="4129748"/>
            <a:ext cx="3612607" cy="738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30000"/>
              </a:spcAft>
              <a:buSzPct val="75000"/>
              <a:buFont typeface="Arial" panose="020B0604020202020204" pitchFamily="34" charset="0"/>
              <a:buNone/>
              <a:defRPr sz="2000">
                <a:solidFill>
                  <a:srgbClr val="5E676E"/>
                </a:solidFill>
                <a:latin typeface="+mn-lt"/>
                <a:ea typeface="+mn-ea"/>
                <a:cs typeface="+mn-cs"/>
              </a:defRPr>
            </a:lvl1pPr>
            <a:lvl2pPr marL="265113" indent="-263525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100000"/>
              <a:buFont typeface="Wingdings" panose="05000000000000000000" pitchFamily="2" charset="2"/>
              <a:buChar char="§"/>
              <a:defRPr>
                <a:solidFill>
                  <a:srgbClr val="5E676E"/>
                </a:solidFill>
                <a:latin typeface="+mn-lt"/>
              </a:defRPr>
            </a:lvl2pPr>
            <a:lvl3pPr marL="536575" indent="-265113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rgbClr val="120C80"/>
              </a:buClr>
              <a:buSzPct val="90000"/>
              <a:buFont typeface="Wingdings" panose="05000000000000000000" pitchFamily="2" charset="2"/>
              <a:buChar char="§"/>
              <a:defRPr sz="1800">
                <a:solidFill>
                  <a:srgbClr val="5E676E"/>
                </a:solidFill>
                <a:latin typeface="+mn-lt"/>
              </a:defRPr>
            </a:lvl3pPr>
            <a:lvl4pPr marL="803275" indent="-265113" algn="l" defTabSz="896938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rgbClr val="5E676E"/>
                </a:solidFill>
                <a:latin typeface="+mn-lt"/>
              </a:defRPr>
            </a:lvl4pPr>
            <a:lvl5pPr marL="982663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600">
                <a:solidFill>
                  <a:srgbClr val="5E676E"/>
                </a:solidFill>
                <a:latin typeface="+mn-lt"/>
              </a:defRPr>
            </a:lvl5pPr>
            <a:lvl6pPr marL="15335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6pPr>
            <a:lvl7pPr marL="19907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7pPr>
            <a:lvl8pPr marL="24479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8pPr>
            <a:lvl9pPr marL="2905125" indent="-177800" algn="l" rtl="0" eaLnBrk="1" fontAlgn="base" hangingPunct="1">
              <a:spcBef>
                <a:spcPct val="0"/>
              </a:spcBef>
              <a:spcAft>
                <a:spcPct val="30000"/>
              </a:spcAft>
              <a:buClr>
                <a:schemeClr val="bg2"/>
              </a:buClr>
              <a:buSzPct val="75000"/>
              <a:buChar char="-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/>
              <a:t>Deploy models without design time tooling.</a:t>
            </a:r>
          </a:p>
        </p:txBody>
      </p:sp>
    </p:spTree>
    <p:extLst>
      <p:ext uri="{BB962C8B-B14F-4D97-AF65-F5344CB8AC3E}">
        <p14:creationId xmlns:p14="http://schemas.microsoft.com/office/powerpoint/2010/main" val="157232046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0852EDBC-2EFB-C68F-D16F-FCB49370142A}"/>
              </a:ext>
            </a:extLst>
          </p:cNvPr>
          <p:cNvSpPr/>
          <p:nvPr/>
        </p:nvSpPr>
        <p:spPr>
          <a:xfrm>
            <a:off x="482945" y="1880561"/>
            <a:ext cx="3331886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1FBCC3C-FBD5-F6D1-4677-632EC1815C64}"/>
              </a:ext>
            </a:extLst>
          </p:cNvPr>
          <p:cNvCxnSpPr/>
          <p:nvPr/>
        </p:nvCxnSpPr>
        <p:spPr>
          <a:xfrm>
            <a:off x="-869542" y="2411873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02B05F3-2DD4-955E-F0B1-C49B31C728B8}"/>
              </a:ext>
            </a:extLst>
          </p:cNvPr>
          <p:cNvSpPr txBox="1"/>
          <p:nvPr/>
        </p:nvSpPr>
        <p:spPr>
          <a:xfrm>
            <a:off x="591304" y="2653326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Re-configuration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A5AA926-2C06-7DE6-2467-10DBADC895EC}"/>
              </a:ext>
            </a:extLst>
          </p:cNvPr>
          <p:cNvCxnSpPr/>
          <p:nvPr/>
        </p:nvCxnSpPr>
        <p:spPr>
          <a:xfrm flipH="1">
            <a:off x="-869542" y="4265529"/>
            <a:ext cx="135248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BB360F6-DB27-CAA0-4FFB-03E9DCA10B15}"/>
              </a:ext>
            </a:extLst>
          </p:cNvPr>
          <p:cNvSpPr/>
          <p:nvPr/>
        </p:nvSpPr>
        <p:spPr>
          <a:xfrm rot="16200000">
            <a:off x="-1465059" y="2916635"/>
            <a:ext cx="2543523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FMI in Digital Twinning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1D9917-A680-6AF1-4654-B59AC6755401}"/>
              </a:ext>
            </a:extLst>
          </p:cNvPr>
          <p:cNvSpPr/>
          <p:nvPr/>
        </p:nvSpPr>
        <p:spPr bwMode="auto">
          <a:xfrm>
            <a:off x="5680437" y="3242062"/>
            <a:ext cx="2164399" cy="58695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rgbClr val="120C80"/>
                </a:solidFill>
                <a:effectLst/>
                <a:latin typeface="Arial" charset="0"/>
                <a:cs typeface="Arial" charset="0"/>
              </a:rPr>
              <a:t>Models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3414A31-DC5C-D2A9-CD04-4A5D2C5A8658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358436" y="2878666"/>
            <a:ext cx="3322001" cy="65687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9A96D3-D3B1-8D2F-C28F-D2962B65C0F2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2031058" y="3160889"/>
            <a:ext cx="3649379" cy="37465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4DFD33D-9561-D0A1-6330-AC410AFF60DF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08391" y="3535541"/>
            <a:ext cx="2972046" cy="22365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392E46-BAAF-A733-D2FD-E411CEED968B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3024480" y="3535541"/>
            <a:ext cx="2655957" cy="56232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E61511-C74C-9A25-7D79-6A4C696158D6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2798702" y="3535541"/>
            <a:ext cx="2881735" cy="111273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503E524-972A-B694-5010-4F724BF7532E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>
            <a:off x="3577636" y="3454400"/>
            <a:ext cx="2102801" cy="8114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655C722-4B34-D79A-BA72-1B7748DC5458}"/>
              </a:ext>
            </a:extLst>
          </p:cNvPr>
          <p:cNvSpPr txBox="1"/>
          <p:nvPr/>
        </p:nvSpPr>
        <p:spPr>
          <a:xfrm>
            <a:off x="7941322" y="1608800"/>
            <a:ext cx="39103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Laughman, Christopher, and Scott A </a:t>
            </a:r>
            <a:r>
              <a:rPr lang="en-US" sz="1200" dirty="0" err="1">
                <a:effectLst/>
              </a:rPr>
              <a:t>Bortoff</a:t>
            </a:r>
            <a:r>
              <a:rPr lang="en-US" sz="1200" dirty="0">
                <a:effectLst/>
              </a:rPr>
              <a:t>. “Nonlinear State Estimation with FMI: Tutorial and Applications,” 23–25, 2020.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D9FD06E-261E-3DFC-4A67-37F162EE2984}"/>
              </a:ext>
            </a:extLst>
          </p:cNvPr>
          <p:cNvSpPr txBox="1"/>
          <p:nvPr/>
        </p:nvSpPr>
        <p:spPr>
          <a:xfrm>
            <a:off x="7941322" y="2488335"/>
            <a:ext cx="39586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Legaard, Christian Møldrup, Cláudio Gomes, Peter Gorm Larsen, and Frederik F. Foldager. “Rapid Prototyping of Self-Adaptive-Systems Using Python Functional Mockup Units.” In </a:t>
            </a:r>
            <a:r>
              <a:rPr lang="da-DK" sz="1200" i="1" dirty="0">
                <a:effectLst/>
              </a:rPr>
              <a:t>Proceedings of the 2020 Summer Simulation Conference</a:t>
            </a:r>
            <a:r>
              <a:rPr lang="da-DK" sz="1200" dirty="0">
                <a:effectLst/>
              </a:rPr>
              <a:t>, 1–12. SummerSim ’20. Virtual Event. </a:t>
            </a:r>
            <a:r>
              <a:rPr lang="da-DK" sz="1200" dirty="0">
                <a:effectLst/>
                <a:hlinkClick r:id="rId3"/>
              </a:rPr>
              <a:t>https://doi.org/10.5555/3427510.3427532</a:t>
            </a:r>
            <a:r>
              <a:rPr lang="da-DK" sz="1200" dirty="0">
                <a:effectLst/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7E712E-6206-F90B-E1C8-FB68931BEE2A}"/>
              </a:ext>
            </a:extLst>
          </p:cNvPr>
          <p:cNvSpPr txBox="1"/>
          <p:nvPr/>
        </p:nvSpPr>
        <p:spPr>
          <a:xfrm>
            <a:off x="7941322" y="4106534"/>
            <a:ext cx="391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sz="1200" dirty="0">
                <a:effectLst/>
              </a:rPr>
              <a:t>Bogomolov, Sergiy, Cláudio Gomes, Carlos Isasa, Sadegh Soudjani, Paulius Stankaitis, and Thomas Wright. “Reachability Analysis of FMI Models Using Data-Driven Dynamic Sensitivity.” </a:t>
            </a:r>
            <a:r>
              <a:rPr lang="da-DK" sz="1200" i="1" dirty="0">
                <a:effectLst/>
              </a:rPr>
              <a:t>SIMULATION</a:t>
            </a:r>
            <a:r>
              <a:rPr lang="da-DK" sz="1200" dirty="0">
                <a:effectLst/>
              </a:rPr>
              <a:t>, Special Issue: Engineering of Dependable Digital Twins, 2023, accepted.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B300246-4A86-6CC3-AF3B-0544575F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920" y="1449145"/>
            <a:ext cx="3594159" cy="134161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B803D49-3867-8691-D995-5ECB5677B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414" y="4201084"/>
            <a:ext cx="3551858" cy="1939281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D476A3BC-B099-B8F3-7214-204D589D9A65}"/>
              </a:ext>
            </a:extLst>
          </p:cNvPr>
          <p:cNvSpPr/>
          <p:nvPr/>
        </p:nvSpPr>
        <p:spPr bwMode="auto">
          <a:xfrm>
            <a:off x="6681374" y="4334355"/>
            <a:ext cx="947279" cy="564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0000" tIns="46800" rIns="36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rgbClr val="120C80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5161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0001F4-E65E-6E2F-EC48-F883483A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6347E8-D638-C528-AB7E-0883994ABFBA}"/>
              </a:ext>
            </a:extLst>
          </p:cNvPr>
          <p:cNvSpPr txBox="1"/>
          <p:nvPr/>
        </p:nvSpPr>
        <p:spPr>
          <a:xfrm>
            <a:off x="777240" y="2316479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Presenter Contacts</a:t>
            </a: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it-IT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Cinzia Bernardeschi </a:t>
            </a:r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cinzia.bernardeschi@unipi.it</a:t>
            </a: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it-IT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Maurizio Palmieri </a:t>
            </a:r>
            <a:r>
              <a:rPr lang="it-IT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maurizio.palmieri@ing.unipi.it</a:t>
            </a:r>
            <a:endParaRPr lang="it-IT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it-IT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Cláudio Gomes </a:t>
            </a:r>
            <a:r>
              <a:rPr lang="pt-BR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claudio.gomes@ece.au.dk</a:t>
            </a:r>
            <a:endParaRPr lang="pt-BR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45824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653" y="1349375"/>
            <a:ext cx="11003744" cy="5252135"/>
          </a:xfrm>
        </p:spPr>
        <p:txBody>
          <a:bodyPr/>
          <a:lstStyle/>
          <a:p>
            <a:r>
              <a:rPr lang="en-US" sz="1800" dirty="0"/>
              <a:t>Model Predictive Control simulation on selected Hardware platform</a:t>
            </a:r>
          </a:p>
          <a:p>
            <a:pPr algn="l"/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/>
              <a:t>Validating the controller and assessing the adequacy  of the </a:t>
            </a:r>
            <a:r>
              <a:rPr lang="en-US" sz="1800" dirty="0"/>
              <a:t> </a:t>
            </a:r>
            <a:r>
              <a:rPr lang="en-US" sz="1800" b="0" i="0" u="none" strike="noStrike" baseline="0" dirty="0"/>
              <a:t>hardware </a:t>
            </a:r>
            <a:br>
              <a:rPr lang="en-US" sz="1800" b="0" i="0" u="none" strike="noStrike" baseline="0" dirty="0"/>
            </a:br>
            <a:r>
              <a:rPr lang="en-US" sz="1800" b="0" i="0" u="none" strike="noStrike" baseline="0" dirty="0"/>
              <a:t>platform with respect to timing constraints and its performance</a:t>
            </a:r>
            <a:endParaRPr lang="en-US" sz="1600" dirty="0">
              <a:solidFill>
                <a:schemeClr val="accent6"/>
              </a:solidFill>
            </a:endParaRPr>
          </a:p>
          <a:p>
            <a:pPr algn="l"/>
            <a:endParaRPr lang="en-US" sz="1600" dirty="0">
              <a:solidFill>
                <a:schemeClr val="accent6"/>
              </a:solidFill>
            </a:endParaRP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GRAMPC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</a:rPr>
              <a:t>VPSim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-  Armv8 Quad-core 64-bit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Simulink 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accent6"/>
                </a:solidFill>
              </a:rPr>
              <a:t>easy validation of deployment of GRAMPC on a </a:t>
            </a:r>
            <a:br>
              <a:rPr lang="en-US" sz="1600" dirty="0">
                <a:solidFill>
                  <a:schemeClr val="accent6"/>
                </a:solidFill>
              </a:rPr>
            </a:b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simulated architecture</a:t>
            </a:r>
          </a:p>
          <a:p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400" dirty="0"/>
              <a:t>C. Bernardeschi, P. Dini, et al. , Co-simulation of a Model Predictive Control System for Automotive Applications, </a:t>
            </a:r>
            <a:br>
              <a:rPr lang="en-US" sz="1400" dirty="0"/>
            </a:br>
            <a:r>
              <a:rPr lang="en-US" sz="1400" dirty="0"/>
              <a:t>SEFM 2021 Collocated Workshops, https://link.springer.com/chapter/10.1007/978-3-031-12429-7_15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 Advanced System (SW/HW co-simulation)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3E1BAE2-FC4C-1B6A-49F0-254522DEB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871" y="1435054"/>
            <a:ext cx="4154129" cy="21285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A17D11-DDC2-45E9-789E-C2D42FBDA38E}"/>
              </a:ext>
            </a:extLst>
          </p:cNvPr>
          <p:cNvSpPr txBox="1"/>
          <p:nvPr/>
        </p:nvSpPr>
        <p:spPr>
          <a:xfrm>
            <a:off x="8546715" y="4590556"/>
            <a:ext cx="22276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u="none" strike="noStrike" baseline="0" dirty="0">
                <a:solidFill>
                  <a:schemeClr val="accent6"/>
                </a:solidFill>
                <a:latin typeface="+mn-lt"/>
              </a:rPr>
              <a:t>http://www.european-processor-initiative.eu/ </a:t>
            </a:r>
            <a:r>
              <a:rPr lang="en-US" sz="1200" u="none" strike="noStrike" baseline="0" dirty="0">
                <a:solidFill>
                  <a:schemeClr val="accent6"/>
                </a:solidFill>
                <a:latin typeface="+mn-lt"/>
              </a:rPr>
              <a:t>H2020, Grant Agreement No26647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D7BACD-ADCF-ACA3-48EF-C8A3ADC51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909" y="3919548"/>
            <a:ext cx="1179595" cy="70185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DB89D0-C632-08A4-6520-6CA5C9B0A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925" y="2916222"/>
            <a:ext cx="4785000" cy="17199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E0E2550-F0EA-8B7F-3E52-CAA8EFA2C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1901" y="4899076"/>
            <a:ext cx="1541609" cy="778751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92EDB0AE-3C34-4B33-D150-2AD0E5A70460}"/>
              </a:ext>
            </a:extLst>
          </p:cNvPr>
          <p:cNvGrpSpPr/>
          <p:nvPr/>
        </p:nvGrpSpPr>
        <p:grpSpPr>
          <a:xfrm>
            <a:off x="10338694" y="3751556"/>
            <a:ext cx="1604426" cy="1104190"/>
            <a:chOff x="10318733" y="3864454"/>
            <a:chExt cx="1604426" cy="110419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D2FC563B-F0C9-CCAD-C2C1-BEB3FA705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1804" y="3864454"/>
              <a:ext cx="1088892" cy="738664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117C23B-5C88-121C-D867-5326600AB9C3}"/>
                </a:ext>
              </a:extLst>
            </p:cNvPr>
            <p:cNvSpPr txBox="1"/>
            <p:nvPr/>
          </p:nvSpPr>
          <p:spPr>
            <a:xfrm>
              <a:off x="10318733" y="4660867"/>
              <a:ext cx="1604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400" dirty="0">
                  <a:solidFill>
                    <a:schemeClr val="accent6">
                      <a:lumMod val="50000"/>
                    </a:schemeClr>
                  </a:solidFill>
                  <a:latin typeface="Arial corpo"/>
                </a:rPr>
                <a:t>CEA, List, France</a:t>
              </a:r>
              <a:endParaRPr lang="it-IT" sz="1400" dirty="0">
                <a:solidFill>
                  <a:schemeClr val="accent6">
                    <a:lumMod val="50000"/>
                  </a:schemeClr>
                </a:solidFill>
                <a:latin typeface="Arial corp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2254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57" y="1349375"/>
            <a:ext cx="11003744" cy="5000625"/>
          </a:xfrm>
        </p:spPr>
        <p:txBody>
          <a:bodyPr/>
          <a:lstStyle/>
          <a:p>
            <a:r>
              <a:rPr lang="en-US" sz="1800" dirty="0"/>
              <a:t>Multi-UAV system: Planning &amp; Control</a:t>
            </a:r>
            <a:br>
              <a:rPr lang="en-US" sz="1800" dirty="0"/>
            </a:br>
            <a:r>
              <a:rPr lang="en-US" sz="1800" b="0" i="0" u="none" strike="noStrike" baseline="0" dirty="0"/>
              <a:t>Objective: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r>
              <a:rPr lang="en-US" sz="1800" dirty="0"/>
              <a:t>Controller parameters (attitude and position control) calibration </a:t>
            </a:r>
            <a:br>
              <a:rPr lang="en-US" sz="1800" dirty="0"/>
            </a:br>
            <a:r>
              <a:rPr lang="en-US" sz="1800" dirty="0"/>
              <a:t>for stability in co-operative systems; </a:t>
            </a:r>
            <a:r>
              <a:rPr lang="en-US" sz="1800" dirty="0">
                <a:solidFill>
                  <a:schemeClr val="accent6"/>
                </a:solidFill>
                <a:latin typeface="Arial corpo "/>
              </a:rPr>
              <a:t>optimality of values </a:t>
            </a:r>
            <a:r>
              <a:rPr lang="it-IT" sz="1800" b="0" i="0" u="none" strike="noStrike" baseline="0" dirty="0">
                <a:latin typeface="Arial corpo "/>
              </a:rPr>
              <a:t>with </a:t>
            </a:r>
            <a:br>
              <a:rPr lang="it-IT" sz="1800" b="0" i="0" u="none" strike="noStrike" baseline="0" dirty="0">
                <a:latin typeface="Arial corpo "/>
              </a:rPr>
            </a:br>
            <a:r>
              <a:rPr lang="it-IT" sz="1800" b="0" i="0" u="none" strike="noStrike" baseline="0" dirty="0" err="1">
                <a:latin typeface="Arial corpo "/>
              </a:rPr>
              <a:t>respect</a:t>
            </a:r>
            <a:r>
              <a:rPr lang="it-IT" sz="1800" b="0" i="0" u="none" strike="noStrike" baseline="0" dirty="0">
                <a:latin typeface="Arial corpo "/>
              </a:rPr>
              <a:t> to </a:t>
            </a:r>
            <a:r>
              <a:rPr lang="it-IT" sz="1800" dirty="0">
                <a:latin typeface="Arial corpo "/>
              </a:rPr>
              <a:t> </a:t>
            </a:r>
            <a:r>
              <a:rPr lang="en-US" sz="1800" b="0" i="0" u="none" strike="noStrike" baseline="0" dirty="0">
                <a:latin typeface="Arial corpo "/>
              </a:rPr>
              <a:t>time to conv</a:t>
            </a:r>
            <a:r>
              <a:rPr lang="en-US" sz="1800" dirty="0">
                <a:latin typeface="Arial corpo "/>
              </a:rPr>
              <a:t>ergence </a:t>
            </a:r>
            <a:r>
              <a:rPr lang="en-US" sz="1800" b="0" i="0" u="none" strike="noStrike" baseline="0" dirty="0">
                <a:latin typeface="Arial corpo "/>
              </a:rPr>
              <a:t>and energy consumption</a:t>
            </a:r>
            <a:br>
              <a:rPr lang="en-US" sz="1600" dirty="0"/>
            </a:br>
            <a:endParaRPr lang="en-US" sz="1600" dirty="0"/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Planning algorithm (logic language, python)</a:t>
            </a:r>
          </a:p>
          <a:p>
            <a:pPr algn="l"/>
            <a:r>
              <a:rPr lang="en-US" sz="1600" dirty="0">
                <a:solidFill>
                  <a:schemeClr val="accent6"/>
                </a:solidFill>
              </a:rPr>
              <a:t>- Controller (C)</a:t>
            </a:r>
          </a:p>
          <a:p>
            <a:r>
              <a:rPr lang="en-US" sz="1600" dirty="0">
                <a:solidFill>
                  <a:schemeClr val="accent6"/>
                </a:solidFill>
              </a:rPr>
              <a:t>-  Plant (</a:t>
            </a:r>
            <a:r>
              <a:rPr lang="en-US" sz="1600" dirty="0" err="1">
                <a:solidFill>
                  <a:schemeClr val="accent6"/>
                </a:solidFill>
              </a:rPr>
              <a:t>Modelica</a:t>
            </a:r>
            <a:r>
              <a:rPr lang="en-US" sz="1600" dirty="0">
                <a:solidFill>
                  <a:schemeClr val="accent6"/>
                </a:solidFill>
              </a:rPr>
              <a:t>)</a:t>
            </a:r>
            <a:br>
              <a:rPr lang="en-US" sz="1600" dirty="0">
                <a:solidFill>
                  <a:schemeClr val="accent6"/>
                </a:solidFill>
              </a:rPr>
            </a:br>
            <a:endParaRPr lang="en-US" sz="1600" dirty="0">
              <a:solidFill>
                <a:schemeClr val="accent6"/>
              </a:solidFill>
            </a:endParaRPr>
          </a:p>
          <a:p>
            <a:r>
              <a:rPr lang="en-US" sz="1600" dirty="0">
                <a:solidFill>
                  <a:schemeClr val="accent6"/>
                </a:solidFill>
              </a:rPr>
              <a:t>FMI role:</a:t>
            </a:r>
          </a:p>
          <a:p>
            <a:r>
              <a:rPr lang="en-US" sz="1600" dirty="0">
                <a:solidFill>
                  <a:schemeClr val="accent6"/>
                </a:solidFill>
                <a:latin typeface="Arial corpo "/>
              </a:rPr>
              <a:t>A</a:t>
            </a:r>
            <a:r>
              <a:rPr lang="en-US" sz="1600" dirty="0">
                <a:latin typeface="Arial corpo "/>
              </a:rPr>
              <a:t>nalysis of the relation between the numeric integration step (</a:t>
            </a:r>
            <a:r>
              <a:rPr lang="en-US" sz="1600" dirty="0">
                <a:solidFill>
                  <a:schemeClr val="accent6"/>
                </a:solidFill>
                <a:latin typeface="Arial corpo "/>
              </a:rPr>
              <a:t>co-simulation step) and time 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r>
              <a:rPr lang="en-US" sz="1600" dirty="0">
                <a:solidFill>
                  <a:schemeClr val="accent6"/>
                </a:solidFill>
                <a:latin typeface="Arial corpo "/>
              </a:rPr>
              <a:t>discretization interval for planning for stability; analysis of optimality of control parameters value</a:t>
            </a:r>
            <a:br>
              <a:rPr lang="en-US" sz="1600" dirty="0">
                <a:solidFill>
                  <a:schemeClr val="accent6"/>
                </a:solidFill>
                <a:latin typeface="Arial corpo "/>
              </a:rPr>
            </a:br>
            <a:endParaRPr lang="it-IT" sz="1600" b="0" i="0" u="none" strike="noStrike" baseline="0" dirty="0">
              <a:latin typeface="Arial corpo "/>
            </a:endParaRPr>
          </a:p>
          <a:p>
            <a:pPr algn="l"/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- https://github.com/INTO-CPS-Association/example-linear-quadcopter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-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C. Bernardeschi, A. Domenici, et al., Co-simulation and Formal Verification of Co-operative Drone Control  With 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Logic-Based Specifications The Computer Journal, vol. 66, Issue 2, 2023, https://doi.org/10.1093/comjnl/bxab161</a:t>
            </a:r>
            <a:endParaRPr lang="it-IT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8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systems: aerial, land vehicles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6E4841E-F31F-411A-B0D0-598723950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990" y="3184094"/>
            <a:ext cx="1079018" cy="85076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B3BEFAC-DBF5-2C19-C70E-5D01780A6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675" y="890443"/>
            <a:ext cx="3488682" cy="214096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79D1748-BCD0-5C4A-12B9-834BBAB6F238}"/>
              </a:ext>
            </a:extLst>
          </p:cNvPr>
          <p:cNvSpPr txBox="1"/>
          <p:nvPr/>
        </p:nvSpPr>
        <p:spPr>
          <a:xfrm>
            <a:off x="8380982" y="4060945"/>
            <a:ext cx="16771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Erle-robotics quadcopter</a:t>
            </a:r>
          </a:p>
        </p:txBody>
      </p:sp>
      <p:pic>
        <p:nvPicPr>
          <p:cNvPr id="18" name="Immagine 17" descr="Immagine che contiene diagramma, linea, Simmetria, modello&#10;&#10;Descrizione generata automaticamente">
            <a:extLst>
              <a:ext uri="{FF2B5EF4-FFF2-40B4-BE49-F238E27FC236}">
                <a16:creationId xmlns:a16="http://schemas.microsoft.com/office/drawing/2014/main" id="{C28167DF-4C8B-DBED-0F21-4FC139516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22" y="2605954"/>
            <a:ext cx="1924960" cy="144372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F3576E8-F66D-6F02-8906-651A26C882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4891" y="3188302"/>
            <a:ext cx="1705164" cy="8613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9B8D3B2-A574-0A66-03B4-97791C070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2040" y="4206570"/>
            <a:ext cx="1084547" cy="108454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A556740-63F2-0320-34C2-9B16F61C902B}"/>
              </a:ext>
            </a:extLst>
          </p:cNvPr>
          <p:cNvSpPr txBox="1"/>
          <p:nvPr/>
        </p:nvSpPr>
        <p:spPr>
          <a:xfrm>
            <a:off x="6490988" y="3977787"/>
            <a:ext cx="2403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Voronoi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tesselletion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8547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28" y="1349375"/>
            <a:ext cx="11003744" cy="4760007"/>
          </a:xfrm>
        </p:spPr>
        <p:txBody>
          <a:bodyPr/>
          <a:lstStyle/>
          <a:p>
            <a:r>
              <a:rPr lang="en-US" sz="1800" dirty="0"/>
              <a:t>Integrated Clinical Environment (ICE)</a:t>
            </a:r>
          </a:p>
          <a:p>
            <a:r>
              <a:rPr lang="en-US" sz="1600" dirty="0"/>
              <a:t>User interaction with the realistic interfaces of the devices</a:t>
            </a:r>
            <a:br>
              <a:rPr lang="en-US" sz="1600" dirty="0"/>
            </a:br>
            <a:r>
              <a:rPr lang="en-US" sz="1600" dirty="0"/>
              <a:t>Easy testing and validation of device interaction</a:t>
            </a:r>
            <a:br>
              <a:rPr lang="en-US" sz="1600" dirty="0"/>
            </a:br>
            <a:r>
              <a:rPr lang="en-US" sz="1600" dirty="0"/>
              <a:t>from different  manufactures (use error)</a:t>
            </a:r>
          </a:p>
          <a:p>
            <a:br>
              <a:rPr lang="en-US" sz="1800" dirty="0"/>
            </a:br>
            <a:r>
              <a:rPr lang="en-US" sz="1600" dirty="0"/>
              <a:t>Devices: </a:t>
            </a:r>
            <a:r>
              <a:rPr lang="en-US" sz="1600" dirty="0" err="1"/>
              <a:t>PVSioweb</a:t>
            </a:r>
            <a:endParaRPr lang="en-US" sz="1600" dirty="0"/>
          </a:p>
          <a:p>
            <a:r>
              <a:rPr lang="en-US" sz="1600" dirty="0"/>
              <a:t>Patient: </a:t>
            </a:r>
            <a:r>
              <a:rPr lang="en-US" sz="1600" dirty="0" err="1"/>
              <a:t>OpenModelica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FMI role:</a:t>
            </a:r>
          </a:p>
          <a:p>
            <a:r>
              <a:rPr lang="en-US" sz="1600" dirty="0"/>
              <a:t>Validate ICE with respect to patient </a:t>
            </a:r>
            <a:br>
              <a:rPr lang="en-US" sz="1600" dirty="0"/>
            </a:br>
            <a:r>
              <a:rPr lang="en-US" sz="1600" dirty="0"/>
              <a:t>model. Formal proof of a use-related safety </a:t>
            </a:r>
            <a:br>
              <a:rPr lang="en-US" sz="1600" dirty="0"/>
            </a:br>
            <a:r>
              <a:rPr lang="en-US" sz="1600" dirty="0"/>
              <a:t>requirement of a device used in the </a:t>
            </a:r>
            <a:br>
              <a:rPr lang="en-US" sz="1600" dirty="0"/>
            </a:br>
            <a:r>
              <a:rPr lang="en-US" sz="1600" dirty="0"/>
              <a:t>co-simulation</a:t>
            </a:r>
          </a:p>
          <a:p>
            <a:endParaRPr lang="en-US" dirty="0"/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M. Palmieri, C. Bernardeschi, P.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Arial corpo "/>
              </a:rPr>
              <a:t>Masci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  <a:t>. A framework for FMI-based co-simulation of human–machine interfaces, Software and Systems Modeling, vol. 19, Issue 3, 2020, https://dl.acm.org/doi/abs/10.1007/s10270-019-00754-9</a:t>
            </a:r>
            <a:endParaRPr lang="it-IT" sz="1400" dirty="0">
              <a:solidFill>
                <a:schemeClr val="bg1">
                  <a:lumMod val="50000"/>
                </a:schemeClr>
              </a:solidFill>
              <a:latin typeface="Arial corpo "/>
            </a:endParaRPr>
          </a:p>
          <a:p>
            <a:endParaRPr lang="en-US" dirty="0"/>
          </a:p>
          <a:p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Arial corpo "/>
              </a:rPr>
            </a:b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Human-centered systems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3EB0632-D549-98D5-5F7F-03C915B9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8429" y="3512102"/>
            <a:ext cx="2216613" cy="145311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7D68D053-39C0-D39B-E3C4-8CD26C12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056" y="4532362"/>
            <a:ext cx="1700931" cy="865707"/>
          </a:xfrm>
          <a:prstGeom prst="rect">
            <a:avLst/>
          </a:prstGeom>
        </p:spPr>
      </p:pic>
      <p:pic>
        <p:nvPicPr>
          <p:cNvPr id="12" name="Immagine 11" descr="Immagine che contiene testo, elettronica, Elettrodomestico, design&#10;&#10;Descrizione generata automaticamente">
            <a:extLst>
              <a:ext uri="{FF2B5EF4-FFF2-40B4-BE49-F238E27FC236}">
                <a16:creationId xmlns:a16="http://schemas.microsoft.com/office/drawing/2014/main" id="{DFCAD242-28BC-7FD1-5B60-D947CAEEF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24" y="731774"/>
            <a:ext cx="4330945" cy="30892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C20FBB-C8A0-0C54-6E50-0BB2B85D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353" y="2746251"/>
            <a:ext cx="4367873" cy="246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138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magine 157">
            <a:extLst>
              <a:ext uri="{FF2B5EF4-FFF2-40B4-BE49-F238E27FC236}">
                <a16:creationId xmlns:a16="http://schemas.microsoft.com/office/drawing/2014/main" id="{D4D29DC5-D6C3-D94A-8CEC-55F1E8A7F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259" y="958543"/>
            <a:ext cx="1535806" cy="781664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7490BC4-95A0-F052-20AA-0836981C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80" y="1395757"/>
            <a:ext cx="8623192" cy="1619399"/>
          </a:xfrm>
        </p:spPr>
        <p:txBody>
          <a:bodyPr/>
          <a:lstStyle/>
          <a:p>
            <a:r>
              <a:rPr lang="en-US" sz="1800" dirty="0">
                <a:latin typeface="Arial corpo"/>
              </a:rPr>
              <a:t>Platoon of land vehicles</a:t>
            </a:r>
          </a:p>
          <a:p>
            <a:r>
              <a:rPr lang="en-US" sz="1800" dirty="0">
                <a:latin typeface="Arial corpo"/>
              </a:rPr>
              <a:t>V</a:t>
            </a:r>
            <a:r>
              <a:rPr lang="en-US" sz="1800" b="0" i="0" dirty="0">
                <a:effectLst/>
                <a:latin typeface="Arial corpo"/>
              </a:rPr>
              <a:t>2V communication against centralized multi-access edge computing. </a:t>
            </a:r>
            <a:br>
              <a:rPr lang="en-US" sz="1800" b="0" i="0" dirty="0">
                <a:effectLst/>
                <a:latin typeface="Arial corpo"/>
              </a:rPr>
            </a:br>
            <a:r>
              <a:rPr lang="en-US" sz="1800" b="0" i="0" dirty="0">
                <a:effectLst/>
                <a:latin typeface="Arial corpo"/>
              </a:rPr>
              <a:t>Performance with v</a:t>
            </a:r>
            <a:r>
              <a:rPr lang="it-IT" sz="1800" b="0" i="0" dirty="0" err="1">
                <a:effectLst/>
                <a:latin typeface="Arial corpo"/>
              </a:rPr>
              <a:t>ehicle</a:t>
            </a:r>
            <a:r>
              <a:rPr lang="it-IT" sz="1800" b="0" i="0" dirty="0">
                <a:effectLst/>
                <a:latin typeface="Arial corpo"/>
              </a:rPr>
              <a:t> dynamics and </a:t>
            </a:r>
            <a:r>
              <a:rPr lang="it-IT" sz="1800" b="0" i="0" dirty="0" err="1">
                <a:effectLst/>
                <a:latin typeface="Arial corpo"/>
              </a:rPr>
              <a:t>different</a:t>
            </a:r>
            <a:r>
              <a:rPr lang="it-IT" sz="1800" b="0" i="0" dirty="0">
                <a:effectLst/>
                <a:latin typeface="Arial corpo"/>
              </a:rPr>
              <a:t> road </a:t>
            </a:r>
            <a:r>
              <a:rPr lang="it-IT" sz="1800" b="0" i="0" dirty="0" err="1">
                <a:effectLst/>
                <a:latin typeface="Arial corpo"/>
              </a:rPr>
              <a:t>surface</a:t>
            </a:r>
            <a:r>
              <a:rPr lang="it-IT" sz="1800" b="0" i="0" dirty="0">
                <a:effectLst/>
                <a:latin typeface="Arial corpo"/>
              </a:rPr>
              <a:t> </a:t>
            </a:r>
            <a:r>
              <a:rPr lang="it-IT" sz="1800" b="0" i="0" dirty="0" err="1">
                <a:effectLst/>
                <a:latin typeface="Arial corpo"/>
              </a:rPr>
              <a:t>conditions</a:t>
            </a:r>
            <a:r>
              <a:rPr lang="it-IT" sz="1800" b="0" i="0" dirty="0">
                <a:effectLst/>
                <a:latin typeface="Arial corpo"/>
              </a:rPr>
              <a:t>. </a:t>
            </a:r>
            <a:br>
              <a:rPr lang="it-IT" sz="1800" b="0" i="0" dirty="0">
                <a:effectLst/>
                <a:latin typeface="Arial corpo"/>
              </a:rPr>
            </a:br>
            <a:r>
              <a:rPr lang="it-IT" sz="1800" dirty="0">
                <a:latin typeface="Arial corpo"/>
              </a:rPr>
              <a:t>Strategies to </a:t>
            </a:r>
            <a:r>
              <a:rPr lang="en-US" sz="1800" dirty="0">
                <a:latin typeface="Arial corpo"/>
              </a:rPr>
              <a:t>drive safely a platoon in critical road conditions.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CFE586-4199-7BD1-A533-77473F0F9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in connected vehicles  </a:t>
            </a:r>
          </a:p>
        </p:txBody>
      </p:sp>
      <p:pic>
        <p:nvPicPr>
          <p:cNvPr id="155" name="Immagine 154">
            <a:extLst>
              <a:ext uri="{FF2B5EF4-FFF2-40B4-BE49-F238E27FC236}">
                <a16:creationId xmlns:a16="http://schemas.microsoft.com/office/drawing/2014/main" id="{F37AF6A6-4FAF-A172-A4EB-7EE5CAC2C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543" y="1201687"/>
            <a:ext cx="4037814" cy="514759"/>
          </a:xfrm>
          <a:prstGeom prst="rect">
            <a:avLst/>
          </a:prstGeom>
        </p:spPr>
      </p:pic>
      <p:pic>
        <p:nvPicPr>
          <p:cNvPr id="157" name="Immagine 156">
            <a:extLst>
              <a:ext uri="{FF2B5EF4-FFF2-40B4-BE49-F238E27FC236}">
                <a16:creationId xmlns:a16="http://schemas.microsoft.com/office/drawing/2014/main" id="{4AF2AA48-660F-07E7-B985-2AD1FB21E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141" y="845228"/>
            <a:ext cx="1023291" cy="1023291"/>
          </a:xfrm>
          <a:prstGeom prst="rect">
            <a:avLst/>
          </a:prstGeom>
        </p:spPr>
      </p:pic>
      <p:pic>
        <p:nvPicPr>
          <p:cNvPr id="160" name="Immagine 159">
            <a:extLst>
              <a:ext uri="{FF2B5EF4-FFF2-40B4-BE49-F238E27FC236}">
                <a16:creationId xmlns:a16="http://schemas.microsoft.com/office/drawing/2014/main" id="{77404EFD-3892-419C-AF70-8B33F31D5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6797" y="1922749"/>
            <a:ext cx="1359363" cy="514759"/>
          </a:xfrm>
          <a:prstGeom prst="rect">
            <a:avLst/>
          </a:prstGeom>
        </p:spPr>
      </p:pic>
      <p:sp>
        <p:nvSpPr>
          <p:cNvPr id="166" name="CasellaDiTesto 165">
            <a:extLst>
              <a:ext uri="{FF2B5EF4-FFF2-40B4-BE49-F238E27FC236}">
                <a16:creationId xmlns:a16="http://schemas.microsoft.com/office/drawing/2014/main" id="{BE18AB85-B033-1B9C-0C54-DC36213EB1B2}"/>
              </a:ext>
            </a:extLst>
          </p:cNvPr>
          <p:cNvSpPr txBox="1"/>
          <p:nvPr/>
        </p:nvSpPr>
        <p:spPr>
          <a:xfrm>
            <a:off x="616680" y="4892279"/>
            <a:ext cx="7358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FMI role: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swap from one network architecture to another; 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analysis of unsafe conditions</a:t>
            </a:r>
          </a:p>
        </p:txBody>
      </p:sp>
      <p:sp>
        <p:nvSpPr>
          <p:cNvPr id="168" name="CasellaDiTesto 167">
            <a:extLst>
              <a:ext uri="{FF2B5EF4-FFF2-40B4-BE49-F238E27FC236}">
                <a16:creationId xmlns:a16="http://schemas.microsoft.com/office/drawing/2014/main" id="{9154CB03-EBCA-7E29-DF85-3A6B0A00A47A}"/>
              </a:ext>
            </a:extLst>
          </p:cNvPr>
          <p:cNvSpPr txBox="1"/>
          <p:nvPr/>
        </p:nvSpPr>
        <p:spPr>
          <a:xfrm>
            <a:off x="616680" y="5747433"/>
            <a:ext cx="98319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1">
                    <a:lumMod val="50000"/>
                  </a:schemeClr>
                </a:solidFill>
              </a:rPr>
              <a:t>M. Palmieri, C. Quadri, et.al, Co-simulated Digital Twin on the Network Edge: the case of platooning, IEEE International Symposium on a World of Wireless, Mobile and Multimedia Networks, 2022, doi:10.1109/WoWMoM54355.2022.00096.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6F1D2FA-EFDC-9BB6-9737-744282DEC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885" y="2687084"/>
            <a:ext cx="3623706" cy="235796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A18181-7E3B-2C67-5B24-0F00D91E7414}"/>
              </a:ext>
            </a:extLst>
          </p:cNvPr>
          <p:cNvSpPr txBox="1"/>
          <p:nvPr/>
        </p:nvSpPr>
        <p:spPr>
          <a:xfrm>
            <a:off x="807113" y="3550457"/>
            <a:ext cx="11207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3-vehicles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platoon</a:t>
            </a:r>
            <a:endParaRPr lang="it-IT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3ECD0C-B566-1369-F73B-44FD79A53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9549" y="2905445"/>
            <a:ext cx="3939615" cy="255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6146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42451-FAF1-0153-5C73-224AAD4C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D99BF9-0D7E-933A-797C-498F8E2D5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0" y="1238692"/>
            <a:ext cx="3608813" cy="2245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E6B16B-174A-1902-8004-1F8FCFDAA4EB}"/>
              </a:ext>
            </a:extLst>
          </p:cNvPr>
          <p:cNvSpPr txBox="1"/>
          <p:nvPr/>
        </p:nvSpPr>
        <p:spPr>
          <a:xfrm>
            <a:off x="620184" y="3428129"/>
            <a:ext cx="360637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P. Palensky, E.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Widl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M.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Stifter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and A. Elsheikh, "Modeling Intelligent Energy Systems: Co-Simulation Platform for Validating Flexible-Demand EV Charging Management," in IEEE Transactions on Smart Grid, vol. 4, no. 4, pp. 1939-1947, Dec. 2013,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doi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: 10.1109/TSG.2013.2258050.</a:t>
            </a:r>
          </a:p>
        </p:txBody>
      </p:sp>
      <p:pic>
        <p:nvPicPr>
          <p:cNvPr id="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99D73793-352D-FFEE-5394-9A8554E4E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25" y="4562475"/>
            <a:ext cx="5994567" cy="17134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4E9E8-548A-C838-0907-45CC6BECA768}"/>
              </a:ext>
            </a:extLst>
          </p:cNvPr>
          <p:cNvSpPr txBox="1"/>
          <p:nvPr/>
        </p:nvSpPr>
        <p:spPr>
          <a:xfrm>
            <a:off x="628266" y="5508406"/>
            <a:ext cx="4744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Gomes, Cláudio, Giuseppe Abbiati, and Peter Gorm Larsen. “Seismic Hybrid Testing Using FMI-Based Co-Simulation.” In Proceedings of the 14th International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Modelica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Conference. online: Linköping University Electronic Press,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Linköpings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Universitet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2021. https://doi.org/10.3384/ecp21181287.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6E032-284E-3039-8B50-D48A4954B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076" y="824761"/>
            <a:ext cx="2825316" cy="34212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B2FED-05D5-5637-DA97-B180EC43C083}"/>
              </a:ext>
            </a:extLst>
          </p:cNvPr>
          <p:cNvSpPr/>
          <p:nvPr/>
        </p:nvSpPr>
        <p:spPr>
          <a:xfrm>
            <a:off x="6486525" y="2620216"/>
            <a:ext cx="2034551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Pedersen, N., 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Lausdahl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, et. al (2017). Distributed Co-Simulation of Embedded Control Software with Exhaust Gas Recirculation Water Handling System using INTO-CPS. In 7th International Conference on Simulation and Modeling Methodologies, Technologies and Applications (pp. 73–82).</a:t>
            </a:r>
          </a:p>
        </p:txBody>
      </p:sp>
    </p:spTree>
    <p:extLst>
      <p:ext uri="{BB962C8B-B14F-4D97-AF65-F5344CB8AC3E}">
        <p14:creationId xmlns:p14="http://schemas.microsoft.com/office/powerpoint/2010/main" val="3684372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183A0-AF24-6F69-872B-61651012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FMI &amp; Digital Twins</a:t>
            </a:r>
          </a:p>
        </p:txBody>
      </p:sp>
    </p:spTree>
    <p:extLst>
      <p:ext uri="{BB962C8B-B14F-4D97-AF65-F5344CB8AC3E}">
        <p14:creationId xmlns:p14="http://schemas.microsoft.com/office/powerpoint/2010/main" val="101497012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375C30-CB92-4B95-6A95-539AF087E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in this Tutorial: Digital Shadow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3F071C-A09C-2633-74C0-589E756A89BD}"/>
              </a:ext>
            </a:extLst>
          </p:cNvPr>
          <p:cNvSpPr/>
          <p:nvPr/>
        </p:nvSpPr>
        <p:spPr>
          <a:xfrm>
            <a:off x="1178019" y="2327434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7A702C-0939-6606-880D-0C3C379EEF79}"/>
              </a:ext>
            </a:extLst>
          </p:cNvPr>
          <p:cNvSpPr/>
          <p:nvPr/>
        </p:nvSpPr>
        <p:spPr>
          <a:xfrm>
            <a:off x="2516065" y="2953476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2B138-2CF5-393D-3646-9EA78E831F1A}"/>
              </a:ext>
            </a:extLst>
          </p:cNvPr>
          <p:cNvSpPr/>
          <p:nvPr/>
        </p:nvSpPr>
        <p:spPr>
          <a:xfrm>
            <a:off x="2516065" y="4046280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6B4AEA-0B17-6958-7C2D-80AB1EAE06B2}"/>
              </a:ext>
            </a:extLst>
          </p:cNvPr>
          <p:cNvCxnSpPr/>
          <p:nvPr/>
        </p:nvCxnSpPr>
        <p:spPr>
          <a:xfrm flipV="1">
            <a:off x="3149102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05004E-4F9F-6850-CD67-3806D53C8D46}"/>
              </a:ext>
            </a:extLst>
          </p:cNvPr>
          <p:cNvCxnSpPr/>
          <p:nvPr/>
        </p:nvCxnSpPr>
        <p:spPr>
          <a:xfrm>
            <a:off x="4130103" y="3599195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ABF0854-B31F-4B31-9942-8F6798B7B125}"/>
              </a:ext>
            </a:extLst>
          </p:cNvPr>
          <p:cNvSpPr/>
          <p:nvPr/>
        </p:nvSpPr>
        <p:spPr>
          <a:xfrm>
            <a:off x="6933132" y="2327434"/>
            <a:ext cx="3823389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Shadow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914A35-8DB9-E079-FC75-1984F7C452BE}"/>
              </a:ext>
            </a:extLst>
          </p:cNvPr>
          <p:cNvCxnSpPr/>
          <p:nvPr/>
        </p:nvCxnSpPr>
        <p:spPr>
          <a:xfrm>
            <a:off x="5580643" y="2689411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746EEF-0869-D037-610E-5759C7969637}"/>
              </a:ext>
            </a:extLst>
          </p:cNvPr>
          <p:cNvSpPr txBox="1"/>
          <p:nvPr/>
        </p:nvSpPr>
        <p:spPr>
          <a:xfrm>
            <a:off x="7041489" y="3007342"/>
            <a:ext cx="3606673" cy="1938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57E731-0CB2-5F69-C73D-58D175A36338}"/>
              </a:ext>
            </a:extLst>
          </p:cNvPr>
          <p:cNvSpPr/>
          <p:nvPr/>
        </p:nvSpPr>
        <p:spPr>
          <a:xfrm rot="16200000">
            <a:off x="5221060" y="2958240"/>
            <a:ext cx="2071655" cy="81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1E9472-2F7E-FCC6-0CF7-5276E681F498}"/>
              </a:ext>
            </a:extLst>
          </p:cNvPr>
          <p:cNvSpPr/>
          <p:nvPr/>
        </p:nvSpPr>
        <p:spPr>
          <a:xfrm rot="16200000">
            <a:off x="829299" y="3499877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CF6DE94-7003-DE44-9673-A812D8C5AB68}"/>
              </a:ext>
            </a:extLst>
          </p:cNvPr>
          <p:cNvCxnSpPr>
            <a:endCxn id="18" idx="1"/>
          </p:cNvCxnSpPr>
          <p:nvPr/>
        </p:nvCxnSpPr>
        <p:spPr>
          <a:xfrm>
            <a:off x="2021421" y="4369140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C9C512-F9C9-2169-06E7-9A8C6C7688F0}"/>
              </a:ext>
            </a:extLst>
          </p:cNvPr>
          <p:cNvCxnSpPr>
            <a:endCxn id="17" idx="1"/>
          </p:cNvCxnSpPr>
          <p:nvPr/>
        </p:nvCxnSpPr>
        <p:spPr>
          <a:xfrm>
            <a:off x="2021421" y="3276336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86336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6A439FB-CB60-485A-0A96-5B8F313E24F6}"/>
              </a:ext>
            </a:extLst>
          </p:cNvPr>
          <p:cNvSpPr/>
          <p:nvPr/>
        </p:nvSpPr>
        <p:spPr>
          <a:xfrm>
            <a:off x="1175376" y="2297519"/>
            <a:ext cx="4402627" cy="25435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Physical Twin (CPS)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09EAF3-19A2-EE81-BDAA-E9BEF35FCECE}"/>
              </a:ext>
            </a:extLst>
          </p:cNvPr>
          <p:cNvSpPr/>
          <p:nvPr/>
        </p:nvSpPr>
        <p:spPr>
          <a:xfrm>
            <a:off x="6930489" y="2297518"/>
            <a:ext cx="3823389" cy="3147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Digital Twin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BFC453-033E-601B-4455-8A136710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 Definition in this Tutorial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5A833C-2D15-DEA1-6768-8E5CF6E9FFB8}"/>
              </a:ext>
            </a:extLst>
          </p:cNvPr>
          <p:cNvCxnSpPr/>
          <p:nvPr/>
        </p:nvCxnSpPr>
        <p:spPr>
          <a:xfrm>
            <a:off x="5578000" y="2659496"/>
            <a:ext cx="13524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DF19669-0063-A555-4FC6-B36ABB050867}"/>
              </a:ext>
            </a:extLst>
          </p:cNvPr>
          <p:cNvSpPr txBox="1"/>
          <p:nvPr/>
        </p:nvSpPr>
        <p:spPr>
          <a:xfrm>
            <a:off x="7038846" y="2900949"/>
            <a:ext cx="3606673" cy="224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Visualization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Monitoring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Predictive maintenance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Fault Diagnosis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dirty="0">
                <a:solidFill>
                  <a:srgbClr val="000000"/>
                </a:solidFill>
              </a:rPr>
              <a:t>Support for decision making</a:t>
            </a:r>
          </a:p>
          <a:p>
            <a:pPr marL="285578" indent="-285578" defTabSz="914126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999" b="1" dirty="0">
                <a:solidFill>
                  <a:srgbClr val="000000"/>
                </a:solidFill>
              </a:rPr>
              <a:t>Re-configuration of PT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24CCE8-A2FC-0623-8E41-D77F4A029BFA}"/>
              </a:ext>
            </a:extLst>
          </p:cNvPr>
          <p:cNvCxnSpPr/>
          <p:nvPr/>
        </p:nvCxnSpPr>
        <p:spPr>
          <a:xfrm flipH="1">
            <a:off x="5578000" y="4513152"/>
            <a:ext cx="13524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AF8484-3859-08AF-9C28-5D4B6244EF1A}"/>
              </a:ext>
            </a:extLst>
          </p:cNvPr>
          <p:cNvSpPr/>
          <p:nvPr/>
        </p:nvSpPr>
        <p:spPr>
          <a:xfrm rot="16200000">
            <a:off x="5066908" y="3270340"/>
            <a:ext cx="2543523" cy="597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ct val="100000"/>
              </a:lnSpc>
            </a:pPr>
            <a:r>
              <a:rPr lang="en-US" sz="1999" dirty="0">
                <a:solidFill>
                  <a:srgbClr val="000000"/>
                </a:solidFill>
                <a:latin typeface="AU Passata"/>
              </a:rPr>
              <a:t>Communication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F3236F-0757-98E7-3964-30B96F0FFB89}"/>
              </a:ext>
            </a:extLst>
          </p:cNvPr>
          <p:cNvSpPr/>
          <p:nvPr/>
        </p:nvSpPr>
        <p:spPr>
          <a:xfrm>
            <a:off x="2513422" y="2923561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Plant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F858B-B03F-74CF-272B-BC9DB5F7F6F1}"/>
              </a:ext>
            </a:extLst>
          </p:cNvPr>
          <p:cNvSpPr/>
          <p:nvPr/>
        </p:nvSpPr>
        <p:spPr>
          <a:xfrm>
            <a:off x="2513422" y="4016365"/>
            <a:ext cx="2305770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>
                <a:solidFill>
                  <a:srgbClr val="000000"/>
                </a:solidFill>
                <a:latin typeface="AU Passata"/>
              </a:rPr>
              <a:t>Controller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D995E6-EBB4-E2A0-BFC7-F35014BA7F55}"/>
              </a:ext>
            </a:extLst>
          </p:cNvPr>
          <p:cNvCxnSpPr/>
          <p:nvPr/>
        </p:nvCxnSpPr>
        <p:spPr>
          <a:xfrm flipV="1">
            <a:off x="3146459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124B3D-5ADD-72AB-1A22-383007553E1C}"/>
              </a:ext>
            </a:extLst>
          </p:cNvPr>
          <p:cNvCxnSpPr/>
          <p:nvPr/>
        </p:nvCxnSpPr>
        <p:spPr>
          <a:xfrm>
            <a:off x="4127460" y="3569280"/>
            <a:ext cx="0" cy="44708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83F5D-ED87-4443-4910-6CA629624FC7}"/>
              </a:ext>
            </a:extLst>
          </p:cNvPr>
          <p:cNvSpPr/>
          <p:nvPr/>
        </p:nvSpPr>
        <p:spPr>
          <a:xfrm rot="16200000">
            <a:off x="826656" y="3469962"/>
            <a:ext cx="1738523" cy="645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126">
              <a:lnSpc>
                <a:spcPts val="4798"/>
              </a:lnSpc>
            </a:pPr>
            <a:r>
              <a:rPr lang="en-US" sz="2399" dirty="0" err="1">
                <a:solidFill>
                  <a:srgbClr val="000000"/>
                </a:solidFill>
                <a:latin typeface="AU Passata"/>
              </a:rPr>
              <a:t>Env</a:t>
            </a:r>
            <a:endParaRPr lang="en-US" sz="2399" dirty="0">
              <a:solidFill>
                <a:srgbClr val="000000"/>
              </a:solidFill>
              <a:latin typeface="AU Passata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A5857-3F74-6D34-8C50-51E28A530333}"/>
              </a:ext>
            </a:extLst>
          </p:cNvPr>
          <p:cNvCxnSpPr>
            <a:endCxn id="11" idx="1"/>
          </p:cNvCxnSpPr>
          <p:nvPr/>
        </p:nvCxnSpPr>
        <p:spPr>
          <a:xfrm>
            <a:off x="2018778" y="4339225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E21299-93A8-2948-1515-08B1F7591543}"/>
              </a:ext>
            </a:extLst>
          </p:cNvPr>
          <p:cNvCxnSpPr>
            <a:endCxn id="10" idx="1"/>
          </p:cNvCxnSpPr>
          <p:nvPr/>
        </p:nvCxnSpPr>
        <p:spPr>
          <a:xfrm>
            <a:off x="2018778" y="3246421"/>
            <a:ext cx="4946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734510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odelisar Template - HighRes">
  <a:themeElements>
    <a:clrScheme name="FMI Colors">
      <a:dk1>
        <a:srgbClr val="00376F"/>
      </a:dk1>
      <a:lt1>
        <a:srgbClr val="FFFFFF"/>
      </a:lt1>
      <a:dk2>
        <a:srgbClr val="00376F"/>
      </a:dk2>
      <a:lt2>
        <a:srgbClr val="00376F"/>
      </a:lt2>
      <a:accent1>
        <a:srgbClr val="E8450B"/>
      </a:accent1>
      <a:accent2>
        <a:srgbClr val="006BAB"/>
      </a:accent2>
      <a:accent3>
        <a:srgbClr val="0099D9"/>
      </a:accent3>
      <a:accent4>
        <a:srgbClr val="000000"/>
      </a:accent4>
      <a:accent5>
        <a:srgbClr val="E5E6E8"/>
      </a:accent5>
      <a:accent6>
        <a:srgbClr val="6A6C6E"/>
      </a:accent6>
      <a:hlink>
        <a:srgbClr val="AFB2B4"/>
      </a:hlink>
      <a:folHlink>
        <a:srgbClr val="006BAB"/>
      </a:folHlink>
    </a:clrScheme>
    <a:fontScheme name="Modelisar Template - Variant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 vert="horz" wrap="square" lIns="90000" tIns="46800" rIns="36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rgbClr val="120C80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 w="med" len="med"/>
        </a:ln>
        <a:effectLst/>
      </a:spPr>
      <a:bodyPr/>
      <a:lstStyle/>
    </a:lnDef>
  </a:objectDefaults>
  <a:extraClrSchemeLst>
    <a:extraClrScheme>
      <a:clrScheme name="Modelisar Template - Variant3 1">
        <a:dk1>
          <a:srgbClr val="000000"/>
        </a:dk1>
        <a:lt1>
          <a:srgbClr val="FFFFFF"/>
        </a:lt1>
        <a:dk2>
          <a:srgbClr val="263F6A"/>
        </a:dk2>
        <a:lt2>
          <a:srgbClr val="3F9AC9"/>
        </a:lt2>
        <a:accent1>
          <a:srgbClr val="D2D4D6"/>
        </a:accent1>
        <a:accent2>
          <a:srgbClr val="76787A"/>
        </a:accent2>
        <a:accent3>
          <a:srgbClr val="FFFFFF"/>
        </a:accent3>
        <a:accent4>
          <a:srgbClr val="000000"/>
        </a:accent4>
        <a:accent5>
          <a:srgbClr val="E5E6E8"/>
        </a:accent5>
        <a:accent6>
          <a:srgbClr val="6A6C6E"/>
        </a:accent6>
        <a:hlink>
          <a:srgbClr val="AFB2B4"/>
        </a:hlink>
        <a:folHlink>
          <a:srgbClr val="DFE0E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MI_Slides_Template.potx" id="{DDA90B7E-EDEC-4FD0-B18D-1DE6322ED5AA}" vid="{215188B0-EEDC-497C-AD67-C5A97F03575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5FCAD8E6222F478CF98AE6458717E4" ma:contentTypeVersion="0" ma:contentTypeDescription="Create a new document." ma:contentTypeScope="" ma:versionID="ae4c969974cdc097ec4092e4953e579e">
  <xsd:schema xmlns:xsd="http://www.w3.org/2001/XMLSchema" xmlns:p="http://schemas.microsoft.com/office/2006/metadata/properties" targetNamespace="http://schemas.microsoft.com/office/2006/metadata/properties" ma:root="true" ma:fieldsID="9684e7e44b4b32ae9d4fdaa413507a5d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605D1E8-C791-4C95-A083-CBF3AF871BEC}">
  <ds:schemaRefs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6DDF4F8-48B7-40A7-A044-30F13F7F87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997</Words>
  <Application>Microsoft Office PowerPoint</Application>
  <PresentationFormat>Widescreen</PresentationFormat>
  <Paragraphs>117</Paragraphs>
  <Slides>12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corpo</vt:lpstr>
      <vt:lpstr>Arial corpo </vt:lpstr>
      <vt:lpstr>AU Passata</vt:lpstr>
      <vt:lpstr>Calibri</vt:lpstr>
      <vt:lpstr>Times New Roman</vt:lpstr>
      <vt:lpstr>Wingdings</vt:lpstr>
      <vt:lpstr>Modelisar Template - HighRes</vt:lpstr>
      <vt:lpstr> </vt:lpstr>
      <vt:lpstr>Autonomous Driving Advanced System (SW/HW co-simulation)</vt:lpstr>
      <vt:lpstr>Multi-agent systems: aerial, land vehicles</vt:lpstr>
      <vt:lpstr>Human-centered systems</vt:lpstr>
      <vt:lpstr>Communications in connected vehicles  </vt:lpstr>
      <vt:lpstr>Other applications</vt:lpstr>
      <vt:lpstr>FMI &amp; Digital Twins</vt:lpstr>
      <vt:lpstr>Definition in this Tutorial: Digital Shadow</vt:lpstr>
      <vt:lpstr>Digital Twin Definition in this Tutorial</vt:lpstr>
      <vt:lpstr>Opportunities of FMI in DTs</vt:lpstr>
      <vt:lpstr>Role of FMI in Digital Twinning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FMI – Current Challenges, Trends and Developments</dc:title>
  <dc:creator>Andreas Junghanns</dc:creator>
  <cp:lastModifiedBy>Cláudio Ângelo Gonçalves Gomes</cp:lastModifiedBy>
  <cp:revision>288</cp:revision>
  <dcterms:created xsi:type="dcterms:W3CDTF">2021-01-29T10:20:31Z</dcterms:created>
  <dcterms:modified xsi:type="dcterms:W3CDTF">2023-10-05T04:16:17Z</dcterms:modified>
</cp:coreProperties>
</file>